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9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B87F6-7D85-4D79-8652-E6A771EE66E3}" type="datetimeFigureOut">
              <a:rPr lang="pl-PL"/>
              <a:pPr>
                <a:defRPr/>
              </a:pPr>
              <a:t>2012-07-10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BA926-12CC-43B2-9568-071E87D21C6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43EE09-F478-4ED0-A146-3A644D23663E}" type="datetimeFigureOut">
              <a:rPr lang="pl-PL"/>
              <a:pPr>
                <a:defRPr/>
              </a:pPr>
              <a:t>2012-07-10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7C7ED-E17B-4F0C-AFAE-0BFF49F91F4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EAAC7F-0ADA-48A2-8B01-273347255D1E}" type="datetimeFigureOut">
              <a:rPr lang="pl-PL"/>
              <a:pPr>
                <a:defRPr/>
              </a:pPr>
              <a:t>2012-07-10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5E627-68D7-4B0A-BEE3-32DFEE12A98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7996E-2910-4916-BA21-407F1B90C0D2}" type="datetimeFigureOut">
              <a:rPr lang="pl-PL"/>
              <a:pPr>
                <a:defRPr/>
              </a:pPr>
              <a:t>2012-07-10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05934-CB2F-49F3-9A52-DEB5C49A041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6670F-2768-42AE-BB43-D57508030ABD}" type="datetimeFigureOut">
              <a:rPr lang="pl-PL"/>
              <a:pPr>
                <a:defRPr/>
              </a:pPr>
              <a:t>2012-07-10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7C95C2-0A97-4C7A-A4A8-2F64C320C9E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2A826-1C15-4BAB-92C7-D9C7C0C1C723}" type="datetimeFigureOut">
              <a:rPr lang="pl-PL"/>
              <a:pPr>
                <a:defRPr/>
              </a:pPr>
              <a:t>2012-07-10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E01B0-6C79-4BF0-B1AB-8D10F670D7D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A28C9-63AA-4990-A84F-8DCBA3465CC1}" type="datetimeFigureOut">
              <a:rPr lang="pl-PL"/>
              <a:pPr>
                <a:defRPr/>
              </a:pPr>
              <a:t>2012-07-10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C31CD-8171-469D-A580-2A7EF9EBC22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074A0-77DA-4A05-B4BC-F99025E80F63}" type="datetimeFigureOut">
              <a:rPr lang="pl-PL"/>
              <a:pPr>
                <a:defRPr/>
              </a:pPr>
              <a:t>2012-07-10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51258E-73F4-44D2-9EC7-B3A7107ECF1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D06B77-6D7D-49EC-B8CA-6E501ED193AF}" type="datetimeFigureOut">
              <a:rPr lang="pl-PL"/>
              <a:pPr>
                <a:defRPr/>
              </a:pPr>
              <a:t>2012-07-10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13B508-96E3-48D4-9331-900D9F32B57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FF225-CD27-4340-8738-DA3AB4ED44A8}" type="datetimeFigureOut">
              <a:rPr lang="pl-PL"/>
              <a:pPr>
                <a:defRPr/>
              </a:pPr>
              <a:t>2012-07-10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53C0F-3495-4FF6-AD14-C9C98882CF9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74090C-F5B8-4B7B-9E07-CFDDA4410CAD}" type="datetimeFigureOut">
              <a:rPr lang="pl-PL"/>
              <a:pPr>
                <a:defRPr/>
              </a:pPr>
              <a:t>2012-07-10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87B4E3-AFCA-4F6A-85C7-4D2EB231AC7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39939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1A7370C-A4C5-475B-8D70-E2D5A2C99D96}" type="datetimeFigureOut">
              <a:rPr lang="pl-PL"/>
              <a:pPr>
                <a:defRPr/>
              </a:pPr>
              <a:t>2012-07-10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60486BF-9BDD-4596-8080-166FB847419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7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8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9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0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3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5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16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17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18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19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2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5738813" y="1844675"/>
          <a:ext cx="3405187" cy="3632200"/>
        </p:xfrm>
        <a:graphic>
          <a:graphicData uri="http://schemas.openxmlformats.org/presentationml/2006/ole">
            <p:oleObj spid="_x0000_s1026" name="CorelDRAW" r:id="rId4" imgW="3405759" imgH="3632810" progId="">
              <p:embed/>
            </p:oleObj>
          </a:graphicData>
        </a:graphic>
      </p:graphicFrame>
      <p:sp>
        <p:nvSpPr>
          <p:cNvPr id="1030" name="Text Box 8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1027" name="Object 3"/>
          <p:cNvGraphicFramePr>
            <a:graphicFrameLocks noGrp="1" noChangeAspect="1"/>
          </p:cNvGraphicFramePr>
          <p:nvPr>
            <p:ph type="ctrTitle"/>
          </p:nvPr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1027" name="CorelDRAW" r:id="rId5" imgW="5116068" imgH="197510" progId="">
              <p:embed/>
            </p:oleObj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6877050" y="333375"/>
          <a:ext cx="1800225" cy="642938"/>
        </p:xfrm>
        <a:graphic>
          <a:graphicData uri="http://schemas.openxmlformats.org/presentationml/2006/ole">
            <p:oleObj spid="_x0000_s1028" name="CorelDRAW" r:id="rId6" imgW="1524381" imgH="544982" progId="">
              <p:embed/>
            </p:oleObj>
          </a:graphicData>
        </a:graphic>
      </p:graphicFrame>
      <p:sp>
        <p:nvSpPr>
          <p:cNvPr id="1031" name="Text Box 11"/>
          <p:cNvSpPr txBox="1">
            <a:spLocks noChangeArrowheads="1"/>
          </p:cNvSpPr>
          <p:nvPr/>
        </p:nvSpPr>
        <p:spPr bwMode="auto">
          <a:xfrm>
            <a:off x="539750" y="1700213"/>
            <a:ext cx="60531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4000" b="1"/>
              <a:t>Upośledzenie umysłowe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115888"/>
            <a:ext cx="8713787" cy="1143000"/>
          </a:xfrm>
        </p:spPr>
        <p:txBody>
          <a:bodyPr/>
          <a:lstStyle/>
          <a:p>
            <a:r>
              <a:rPr lang="pl-PL" b="1" smtClean="0"/>
              <a:t>Upośledzenie umysłowe - definicja</a:t>
            </a:r>
            <a:endParaRPr lang="pl-PL" smtClean="0"/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37004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l-PL" sz="2400" smtClean="0"/>
              <a:t>Upośledzenie umysłowe to znaczące obniżenie ogólnego poziomu funkcjonowania intelektualnego, któremu towarzyszą deficyty w dziedzinie zachowań adaptacyjnych, i które występuje w okresie rozwojowym (Amerykańskie Stowarzyszenie Na Rzecz Osób Ograniczonych Umysłowo). </a:t>
            </a:r>
          </a:p>
          <a:p>
            <a:pPr>
              <a:lnSpc>
                <a:spcPct val="90000"/>
              </a:lnSpc>
            </a:pPr>
            <a:r>
              <a:rPr lang="pl-PL" sz="2400" smtClean="0"/>
              <a:t>Brak szczegółowych, klinicznych kryteriów diagnostycznych przydatnych do rozpoznawanie upośledzenia umysłowego (Międzynarodowa klasyfikacja zaburzeń psychicznych i zaburzeń zachowania - ICD 10)</a:t>
            </a:r>
          </a:p>
        </p:txBody>
      </p:sp>
      <p:pic>
        <p:nvPicPr>
          <p:cNvPr id="2053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4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2050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274638"/>
            <a:ext cx="8713787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3600" b="1" smtClean="0"/>
              <a:t>Wyróżnia się dwa główne aspekty upośledzenia umysłowego</a:t>
            </a:r>
            <a:endParaRPr lang="pl-PL" sz="3600" smtClean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060575"/>
            <a:ext cx="8229600" cy="32400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l-PL" sz="2400" smtClean="0"/>
              <a:t>poziom zdolności poznawczych (w zależności od norm kulturowych i oczekiwań wobec badanych osób badacze decydują, jaki przyjąć współczynnik inteligencji bądź poziom wieku umysłowego w różnicowaniu upośledzenia i normy), </a:t>
            </a:r>
          </a:p>
          <a:p>
            <a:pPr>
              <a:lnSpc>
                <a:spcPct val="90000"/>
              </a:lnSpc>
            </a:pPr>
            <a:r>
              <a:rPr lang="pl-PL" sz="2400" smtClean="0"/>
              <a:t>poziom kompetencji społecznej (ogromny wpływ czynników społecznych i kulturowych powoduje, że w różnych kręgach stosowane są różne formy i skale do oceny dojrzałości społecznej). </a:t>
            </a:r>
          </a:p>
        </p:txBody>
      </p:sp>
      <p:pic>
        <p:nvPicPr>
          <p:cNvPr id="307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3074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274638"/>
            <a:ext cx="8713787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3600" b="1" smtClean="0"/>
              <a:t>Upośledzenie umysłowe - definicja</a:t>
            </a:r>
            <a:r>
              <a:rPr lang="pl-PL" sz="3600" smtClean="0"/>
              <a:t/>
            </a:r>
            <a:br>
              <a:rPr lang="pl-PL" sz="3600" smtClean="0"/>
            </a:br>
            <a:endParaRPr lang="pl-PL" sz="360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844675"/>
            <a:ext cx="8229600" cy="3455988"/>
          </a:xfrm>
        </p:spPr>
        <p:txBody>
          <a:bodyPr/>
          <a:lstStyle/>
          <a:p>
            <a:r>
              <a:rPr lang="pl-PL" sz="2400" smtClean="0"/>
              <a:t>Pojęcie upośledzenie umysłowe jest bardzo szerokie zarówno ze względu na zróżnicowanie stopnia upośledzenia umysłowego, jak i ze względu na zaburzenia zachowania, motywacji, emocjonalności i dysfunkcje jakie im towarzyszą. Upośledzenie umysłowe odnosi się nie tylko do sfery poznawczej człowieka, ale obejmuje całą jego osobowość.</a:t>
            </a:r>
          </a:p>
        </p:txBody>
      </p:sp>
      <p:pic>
        <p:nvPicPr>
          <p:cNvPr id="4101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4098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0075" y="1052513"/>
            <a:ext cx="7859713" cy="37004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l-PL" sz="2800" smtClean="0"/>
              <a:t>Definicja K. Kirejczyka określa upośledzenie umysłowe jako istotnie niższy od przeciętnego w danym środowisku, globalny rozwój umysłowy jednostki, z nasilonymi równocześnie trudnościami w zakresie uczenia się i przystosowania, spowodowany we wczesnym okresie rozwojowym przez czynniki: dziedziczne, wrodzone i nabyte po urodzeniu, wywołujące trwałe zmiany w funkcjonowaniu ośrodkowego układu nerwowego. </a:t>
            </a:r>
          </a:p>
        </p:txBody>
      </p:sp>
      <p:pic>
        <p:nvPicPr>
          <p:cNvPr id="5124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5122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052513"/>
            <a:ext cx="8229600" cy="42481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pl-PL" sz="2000" smtClean="0"/>
              <a:t>Według Amerykańskiego Towarzystwa ds. Upośledzenia Umysłowego - upośledzenie umysłowe obejmuje „znacząco niższe niż przeciętne funkcjonowanie intelektualne”, które ujawnia się przed 18 rokiem życia. Obejmuje ponadto ograniczenia w przynajmniej dwóch z następujących obszarów – porozumiewanie się, samoobsługa, życie w domu, umiejętności społeczne, kierowanie sobą, zdrowie i bezpieczeństwo, umiejętności funkcjonowania w szkole, odpoczynek i praca. Stowarzyszenie sugeruje by posługiwać się terminem niepełnosprawność intelektualna. </a:t>
            </a:r>
          </a:p>
          <a:p>
            <a:pPr>
              <a:lnSpc>
                <a:spcPct val="80000"/>
              </a:lnSpc>
            </a:pPr>
            <a:r>
              <a:rPr lang="pl-PL" sz="2000" smtClean="0"/>
              <a:t>Pojęcie upośledzenie umysłowe używane jest zamiennie z terminem niedorozwój umysłowy lub niepełnosprawność intelektualna inaczej oligofrenia.</a:t>
            </a:r>
          </a:p>
          <a:p>
            <a:pPr>
              <a:lnSpc>
                <a:spcPct val="80000"/>
              </a:lnSpc>
            </a:pPr>
            <a:r>
              <a:rPr lang="pl-PL" sz="2000" smtClean="0"/>
              <a:t>Demencja-otępienie - to wtórne obniżenie sprawności intelektualnej np. na skutek chorób, urazów.</a:t>
            </a:r>
          </a:p>
        </p:txBody>
      </p:sp>
      <p:pic>
        <p:nvPicPr>
          <p:cNvPr id="6148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6146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115888"/>
            <a:ext cx="8713787" cy="1143000"/>
          </a:xfrm>
        </p:spPr>
        <p:txBody>
          <a:bodyPr/>
          <a:lstStyle/>
          <a:p>
            <a:r>
              <a:rPr lang="pl-PL" sz="3600" smtClean="0"/>
              <a:t>Charakterystyka upośledzenia umysłowego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37004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pl-PL" sz="2000" smtClean="0"/>
              <a:t>upośledzenie powstaje w okresie rozwojowym (do 18 rż),</a:t>
            </a:r>
          </a:p>
          <a:p>
            <a:pPr>
              <a:lnSpc>
                <a:spcPct val="80000"/>
              </a:lnSpc>
            </a:pPr>
            <a:r>
              <a:rPr lang="pl-PL" sz="2000" smtClean="0"/>
              <a:t>ma różnorodną etiologię.</a:t>
            </a:r>
          </a:p>
          <a:p>
            <a:pPr>
              <a:lnSpc>
                <a:spcPct val="80000"/>
              </a:lnSpc>
            </a:pPr>
            <a:r>
              <a:rPr lang="pl-PL" sz="2000" smtClean="0"/>
              <a:t>odnosi się nie tylko do niższego ogólnego poziomu funkcjonowania intelektualnego, lecz obejmuje również całą osobowość, ogranicza zdolność przystosowania społecznego,</a:t>
            </a:r>
          </a:p>
          <a:p>
            <a:pPr>
              <a:lnSpc>
                <a:spcPct val="80000"/>
              </a:lnSpc>
            </a:pPr>
            <a:r>
              <a:rPr lang="pl-PL" sz="2000" smtClean="0"/>
              <a:t>może występować bez towarzyszących innych zaburzeń psychicznych lub somatycznych lub mogą mu towarzyszyć zaburzenia psychiczne i fizykalne; im głębsze upośledzenie tym większe ryzyko zaburzeń neurologicznych i somatycznych, </a:t>
            </a:r>
          </a:p>
          <a:p>
            <a:pPr>
              <a:lnSpc>
                <a:spcPct val="80000"/>
              </a:lnSpc>
            </a:pPr>
            <a:r>
              <a:rPr lang="pl-PL" sz="2000" smtClean="0"/>
              <a:t>nie jest chorobą ani stanem chorobowym</a:t>
            </a:r>
          </a:p>
          <a:p>
            <a:pPr>
              <a:lnSpc>
                <a:spcPct val="80000"/>
              </a:lnSpc>
            </a:pPr>
            <a:r>
              <a:rPr lang="pl-PL" sz="2000" smtClean="0"/>
              <a:t>upośledzenie umysłowe jest stanem, który dzięki różnym zabiegom można poprawić, ale nie można wyeliminować. </a:t>
            </a:r>
          </a:p>
          <a:p>
            <a:pPr>
              <a:lnSpc>
                <a:spcPct val="80000"/>
              </a:lnSpc>
            </a:pPr>
            <a:endParaRPr lang="pl-PL" sz="2000" smtClean="0"/>
          </a:p>
        </p:txBody>
      </p:sp>
      <p:pic>
        <p:nvPicPr>
          <p:cNvPr id="7173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4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7170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274638"/>
            <a:ext cx="8713787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3600" b="1" smtClean="0"/>
              <a:t>Klasyfikacje upośledzenia umysłowego w oparciu o Skalę Inteligencji Wechslera</a:t>
            </a:r>
            <a:endParaRPr lang="pl-PL" sz="3600" smtClean="0"/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16113"/>
            <a:ext cx="8229600" cy="338455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pl-PL" sz="2800" smtClean="0"/>
              <a:t>rozwój przeciętny II 85-110</a:t>
            </a:r>
            <a:br>
              <a:rPr lang="pl-PL" sz="2800" smtClean="0"/>
            </a:br>
            <a:r>
              <a:rPr lang="pl-PL" sz="2800" smtClean="0"/>
              <a:t>rozwój niższy niż przeciętny II 70-84</a:t>
            </a:r>
            <a:br>
              <a:rPr lang="pl-PL" sz="2800" smtClean="0"/>
            </a:br>
            <a:r>
              <a:rPr lang="pl-PL" sz="2800" smtClean="0"/>
              <a:t>upośledzenie umysłowe lekkie II 55-69</a:t>
            </a:r>
            <a:br>
              <a:rPr lang="pl-PL" sz="2800" smtClean="0"/>
            </a:br>
            <a:r>
              <a:rPr lang="pl-PL" sz="2800" smtClean="0"/>
              <a:t>upośledzenie umysłowe umiarkowane II 40-54</a:t>
            </a:r>
            <a:br>
              <a:rPr lang="pl-PL" sz="2800" smtClean="0"/>
            </a:br>
            <a:r>
              <a:rPr lang="pl-PL" sz="2800" smtClean="0"/>
              <a:t>upośledzenie umysłowe znaczne II 25-39</a:t>
            </a:r>
            <a:br>
              <a:rPr lang="pl-PL" sz="2800" smtClean="0"/>
            </a:br>
            <a:r>
              <a:rPr lang="pl-PL" sz="2800" smtClean="0"/>
              <a:t>upośledzenie  umysłowe głębokie II 0-24</a:t>
            </a:r>
          </a:p>
        </p:txBody>
      </p:sp>
      <p:pic>
        <p:nvPicPr>
          <p:cNvPr id="819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8194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274638"/>
            <a:ext cx="8713787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3600" b="1" smtClean="0"/>
              <a:t>Rozpowszechnienie upośledzenia umysłowego</a:t>
            </a:r>
            <a:endParaRPr lang="pl-PL" sz="3600" smtClean="0"/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73238"/>
            <a:ext cx="8229600" cy="352742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pl-PL" sz="2400" smtClean="0"/>
              <a:t>Osoby z niepełnosprawnością intelektualną stanowią od 1 do 3 % ogólnej populacji</a:t>
            </a:r>
          </a:p>
          <a:p>
            <a:r>
              <a:rPr lang="pl-PL" sz="2400" smtClean="0"/>
              <a:t>Lekki stopień upośledzenia – około 80% osób z upośledzeniem umysłowym</a:t>
            </a:r>
          </a:p>
          <a:p>
            <a:r>
              <a:rPr lang="pl-PL" sz="2400" smtClean="0"/>
              <a:t>Umiarkowany stopień upośledzenie – około 12%</a:t>
            </a:r>
          </a:p>
          <a:p>
            <a:r>
              <a:rPr lang="pl-PL" sz="2400" smtClean="0"/>
              <a:t>Znaczny stopień upośledzenia – 7%</a:t>
            </a:r>
          </a:p>
          <a:p>
            <a:r>
              <a:rPr lang="pl-PL" sz="2400" smtClean="0"/>
              <a:t>Głęboki stopień upośledzenia – poniżej 1%</a:t>
            </a:r>
          </a:p>
        </p:txBody>
      </p:sp>
      <p:pic>
        <p:nvPicPr>
          <p:cNvPr id="9221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9218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115888"/>
            <a:ext cx="8713787" cy="1143000"/>
          </a:xfrm>
        </p:spPr>
        <p:txBody>
          <a:bodyPr/>
          <a:lstStyle/>
          <a:p>
            <a:r>
              <a:rPr lang="pl-PL" b="1" smtClean="0"/>
              <a:t>Etiologia upośledzenia umysłowego </a:t>
            </a:r>
            <a:endParaRPr lang="pl-PL" smtClean="0"/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12875"/>
            <a:ext cx="8229600" cy="37004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pl-PL" sz="2400" smtClean="0"/>
              <a:t>Przyczyny somatyczne, organiczne (choroby, infekcje, anomalie chromosomowe)</a:t>
            </a:r>
          </a:p>
          <a:p>
            <a:pPr>
              <a:lnSpc>
                <a:spcPct val="80000"/>
              </a:lnSpc>
            </a:pPr>
            <a:r>
              <a:rPr lang="pl-PL" sz="2400" smtClean="0"/>
              <a:t>Przyczyny kulturowo-rodzinne (u około 2/3 upośledzonych osób nie stwierdza się żadnej choroby czy uszkodzenia mózgu). Ogólne zdolności intelektualne w pewnym stopniu przekazywane są genetycznie - współczynnik korelacji pomiędzy ilorazem inteligencji rodziców i dzieci jest bliski 0,5. Ogromną rolę w rozwoju inteligencji odgrywa środowisko </a:t>
            </a:r>
            <a:r>
              <a:rPr lang="pl-PL" sz="2400" smtClean="0">
                <a:latin typeface="Arial" charset="0"/>
              </a:rPr>
              <a:t>-</a:t>
            </a:r>
            <a:r>
              <a:rPr lang="pl-PL" sz="2400" smtClean="0"/>
              <a:t>95% rodziców dzieci z lekkim upośledzeniem umysłowym pochodzi z warstw społecznych o najniższym wykształceniu i najniższym statusie. 80% lekkiego upośledzenia umysłowego zaliczyć można do tzw. upośledzenia rodzinno-kulturowego. </a:t>
            </a:r>
          </a:p>
        </p:txBody>
      </p:sp>
      <p:pic>
        <p:nvPicPr>
          <p:cNvPr id="10245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10242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1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115888"/>
            <a:ext cx="8713787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3600" b="1" smtClean="0"/>
              <a:t>Czynniki powodujące upośledzenie umysłowe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37004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l-PL" sz="2400" smtClean="0"/>
              <a:t>Lekkie upośledzenie umysłowe rzadko bywa spowodowane jednym znanym czynnikiem etiologicznym, na ogół mamy do czynienia z uwarunkowaniami wieloczynnikowymi, rzadko również spotykamy się z objawami neurologicznymi, wskazującymi na organiczne uszkodzenie układu nerwowego.</a:t>
            </a:r>
          </a:p>
          <a:p>
            <a:pPr>
              <a:lnSpc>
                <a:spcPct val="90000"/>
              </a:lnSpc>
            </a:pPr>
            <a:r>
              <a:rPr lang="pl-PL" sz="2400" smtClean="0"/>
              <a:t>W bardziej nasilonych postaciach upośledzenia umysłowego zazwyczaj</a:t>
            </a:r>
            <a:r>
              <a:rPr lang="pl-PL" sz="2400" smtClean="0">
                <a:latin typeface="Arial" charset="0"/>
              </a:rPr>
              <a:t>występuje</a:t>
            </a:r>
            <a:r>
              <a:rPr lang="pl-PL" sz="2400" smtClean="0"/>
              <a:t> jeden czynnik o znacznej wadze patogennej (np. wada genetyczna), częściej obserwuje się zaburzenia neurologiczne i psychiatryczne. </a:t>
            </a:r>
          </a:p>
        </p:txBody>
      </p:sp>
      <p:pic>
        <p:nvPicPr>
          <p:cNvPr id="11269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11266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274638"/>
            <a:ext cx="8713787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3600" b="1" smtClean="0"/>
              <a:t>W diagnostyce upośledzenia umysłowego istnieją dwa podejścia: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89138"/>
            <a:ext cx="8229600" cy="3311525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buFont typeface="Arial" charset="0"/>
              <a:buAutoNum type="arabicPeriod"/>
            </a:pPr>
            <a:r>
              <a:rPr lang="pl-PL" sz="2400" smtClean="0"/>
              <a:t>Diagnoza psychometryczna – opiera się wyłącznie na uzyskanym wyniku badań ilorazu inteligencji lub też ilorazie dojrzałości społecznej, bez uwzględnienia całokształtu badań.</a:t>
            </a:r>
          </a:p>
          <a:p>
            <a:pPr marL="533400" indent="-533400">
              <a:lnSpc>
                <a:spcPct val="90000"/>
              </a:lnSpc>
              <a:buFont typeface="Arial" charset="0"/>
              <a:buAutoNum type="arabicPeriod"/>
            </a:pPr>
            <a:r>
              <a:rPr lang="pl-PL" sz="2400" smtClean="0"/>
              <a:t>Diagnoza kliniczna – opiera się na całokształcie badań psychologiczno – pedagogiczno – lekarskich, wybiegających znacznie poza dane testowe (wywiad, obserwacja, badanie tempa uczenia się, cech osobowości). </a:t>
            </a:r>
          </a:p>
        </p:txBody>
      </p:sp>
      <p:pic>
        <p:nvPicPr>
          <p:cNvPr id="12293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12290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54713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Text Box 5"/>
          <p:cNvSpPr txBox="1">
            <a:spLocks noChangeArrowheads="1"/>
          </p:cNvSpPr>
          <p:nvPr/>
        </p:nvSpPr>
        <p:spPr bwMode="auto">
          <a:xfrm>
            <a:off x="0" y="565467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900113" y="5735638"/>
          <a:ext cx="7272337" cy="206375"/>
        </p:xfrm>
        <a:graphic>
          <a:graphicData uri="http://schemas.openxmlformats.org/presentationml/2006/ole">
            <p:oleObj spid="_x0000_s13314" name="CorelDRAW" r:id="rId4" imgW="5116068" imgH="197510" progId="">
              <p:embed/>
            </p:oleObj>
          </a:graphicData>
        </a:graphic>
      </p:graphicFrame>
      <p:graphicFrame>
        <p:nvGraphicFramePr>
          <p:cNvPr id="110685" name="Group 93"/>
          <p:cNvGraphicFramePr>
            <a:graphicFrameLocks noGrp="1"/>
          </p:cNvGraphicFramePr>
          <p:nvPr/>
        </p:nvGraphicFramePr>
        <p:xfrm>
          <a:off x="179388" y="612775"/>
          <a:ext cx="8640762" cy="4984750"/>
        </p:xfrm>
        <a:graphic>
          <a:graphicData uri="http://schemas.openxmlformats.org/drawingml/2006/table">
            <a:tbl>
              <a:tblPr/>
              <a:tblGrid>
                <a:gridCol w="2160587"/>
                <a:gridCol w="2160588"/>
                <a:gridCol w="2159000"/>
                <a:gridCol w="2160587"/>
              </a:tblGrid>
              <a:tr h="338181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Sfera funkcjonowania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Stopień upośledzenia umysłowego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28737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umiarkowany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znaczny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głęboki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90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Czynności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orientacyjno –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poznawcze.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Spostrzeganie niedokładne, dominuje uwaga mimowolna,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słaba koncentracja uwagi, pamięć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nietrwała, głównie mechaniczna.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Myślenie konkretnoobrazowe,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Brak zdolności wykonywania operacji logicznych, trudności w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tworzeniu pojęć abstrakcyjnych.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Mowa z częstymi wadami, ubogie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słownictwo.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Spostrzeganie niedokładne, bardzo wolne, uwaga mimowolna, skupiona jedynie na silnych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bodźcach, słaba trwałość uwagi,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pamięć krótkotrwała, bardzo ograniczona. Mowa: zdania proste,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dwuwyrazowe, częste wady.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Duże zróżnicowanie: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od braku percepcji, uwagi mimowolnej i pamięci do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cząstkowych ich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występowania. Mowa: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Nieartykułowane dźwięki (osoby te na ogół nie mówią i nie rozumieją mowy). Czasem pojedyncze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proste wyrazy, rozumienie prostych słów i poleceń.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5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Procesy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emocjonalno –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motywacyjne.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Widoczne potrzeby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psychiczne, intuicyjne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uczucia moralne, słaba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kontrola nad popędami.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Widoczne potrzeby psychiczne. Częste zaburzenia zachowania,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intuicyjne uczucia moralne, oznaki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przywiązania do osób, rzeczy.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Proste emocje zadowolenia 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niezadowolenia, czasem wyrażanie emocji gestami –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uśmiech, przywiązywanie się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do osób. Częste wahania nastroju.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51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Rozwój społeczny.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Widoczne potrzeby kontaktów społecznych. Osoby te na ogół są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samodzielne w samoobsłudze, mogą wykonywać proste prace domowe i zarobkowe. Rozumieją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proste sytuacje społeczne, na ogół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potrafią wyrazić swoje potrzeby, porozumieć się i współpracować z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innymi.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Osoby często samodzielne w załatwianiu potrzeb fizjologicznych,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poruszaniu się w bliskiej okolicy.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Rozumieją proste sytuacje, wykonują proste prace domowe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 zarobkowe. Potrafią porozumieć się w prostych sprawach.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Prawie całkowity brak czynności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regulacyjnych (życie chwilą bieżącą); osoby te nie potrafią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samodzielnie dbać o swoje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bezpieczeństwo. Mogą nauczyć się prostych nawyków, wymagają stałej opieki.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346" name="Text Box 94"/>
          <p:cNvSpPr txBox="1">
            <a:spLocks noChangeArrowheads="1"/>
          </p:cNvSpPr>
          <p:nvPr/>
        </p:nvSpPr>
        <p:spPr bwMode="auto">
          <a:xfrm>
            <a:off x="87313" y="-26988"/>
            <a:ext cx="8877300" cy="641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>
                <a:latin typeface="Calibri" pitchFamily="34" charset="0"/>
              </a:rPr>
              <a:t>Charakterystyka podstawowych ograniczeń i możliwości w zależności od stopnia</a:t>
            </a:r>
          </a:p>
          <a:p>
            <a:pPr algn="ctr"/>
            <a:r>
              <a:rPr lang="pl-PL">
                <a:latin typeface="Calibri" pitchFamily="34" charset="0"/>
              </a:rPr>
              <a:t>upośledzenia umysłowego.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115888"/>
            <a:ext cx="8713787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3600" b="1" smtClean="0"/>
              <a:t>Problemy emocjonalne dzieci z upośledzeniem umysłowym</a:t>
            </a:r>
            <a:endParaRPr lang="pl-PL" sz="3600" smtClean="0"/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3700463"/>
          </a:xfrm>
        </p:spPr>
        <p:txBody>
          <a:bodyPr/>
          <a:lstStyle/>
          <a:p>
            <a:r>
              <a:rPr lang="pl-PL" sz="2800" smtClean="0"/>
              <a:t>uzależnienie się od otoczenia zewnętrznego, wyuczona bezradność;</a:t>
            </a:r>
          </a:p>
          <a:p>
            <a:r>
              <a:rPr lang="pl-PL" sz="2800" smtClean="0"/>
              <a:t>wysoki i bardzo wysoki poziom lęku; </a:t>
            </a:r>
          </a:p>
          <a:p>
            <a:r>
              <a:rPr lang="pl-PL" sz="2800" smtClean="0"/>
              <a:t>zaburzenia typu zahamowania lub nadpobudliwość;</a:t>
            </a:r>
          </a:p>
          <a:p>
            <a:r>
              <a:rPr lang="pl-PL" sz="2800" smtClean="0"/>
              <a:t>tendencje do podtrzymania pozytywnych lub negatywnych interakcji społecznych </a:t>
            </a:r>
          </a:p>
          <a:p>
            <a:r>
              <a:rPr lang="pl-PL" sz="2800" smtClean="0"/>
              <a:t>gniew, wrogość, agresywność </a:t>
            </a:r>
          </a:p>
        </p:txBody>
      </p:sp>
      <p:pic>
        <p:nvPicPr>
          <p:cNvPr id="14341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2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14338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3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115888"/>
            <a:ext cx="8713787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3600" b="1" smtClean="0"/>
              <a:t>Zaburzenia emocjonalne występujących u dzieci upośledzonych umysłowo;</a:t>
            </a:r>
            <a:endParaRPr lang="pl-PL" sz="3600" smtClean="0"/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58888" y="1577975"/>
            <a:ext cx="6553200" cy="37004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pl-PL" sz="1600" smtClean="0"/>
              <a:t>stany podwyższonego nastroju wyrażają się w</a:t>
            </a:r>
          </a:p>
          <a:p>
            <a:pPr lvl="1">
              <a:lnSpc>
                <a:spcPct val="80000"/>
              </a:lnSpc>
            </a:pPr>
            <a:r>
              <a:rPr lang="pl-PL" sz="1400" smtClean="0"/>
              <a:t>euforii</a:t>
            </a:r>
          </a:p>
          <a:p>
            <a:pPr lvl="1">
              <a:lnSpc>
                <a:spcPct val="80000"/>
              </a:lnSpc>
            </a:pPr>
            <a:r>
              <a:rPr lang="pl-PL" sz="1400" smtClean="0"/>
              <a:t>skłonnościach maniakalnych</a:t>
            </a:r>
          </a:p>
          <a:p>
            <a:pPr lvl="1">
              <a:lnSpc>
                <a:spcPct val="80000"/>
              </a:lnSpc>
            </a:pPr>
            <a:r>
              <a:rPr lang="pl-PL" sz="1400" smtClean="0"/>
              <a:t>żartowaniu </a:t>
            </a:r>
          </a:p>
          <a:p>
            <a:pPr lvl="1">
              <a:lnSpc>
                <a:spcPct val="80000"/>
              </a:lnSpc>
            </a:pPr>
            <a:r>
              <a:rPr lang="pl-PL" sz="1400" smtClean="0"/>
              <a:t>zaprzeczaniu</a:t>
            </a:r>
          </a:p>
          <a:p>
            <a:pPr>
              <a:lnSpc>
                <a:spcPct val="80000"/>
              </a:lnSpc>
            </a:pPr>
            <a:r>
              <a:rPr lang="pl-PL" sz="1600" smtClean="0"/>
              <a:t>tzw. lepkości uczuciowej</a:t>
            </a:r>
          </a:p>
          <a:p>
            <a:pPr>
              <a:lnSpc>
                <a:spcPct val="80000"/>
              </a:lnSpc>
            </a:pPr>
            <a:r>
              <a:rPr lang="pl-PL" sz="1600" smtClean="0"/>
              <a:t>stany obniżonego nastroju wyrażają się w</a:t>
            </a:r>
          </a:p>
          <a:p>
            <a:pPr lvl="1">
              <a:lnSpc>
                <a:spcPct val="80000"/>
              </a:lnSpc>
            </a:pPr>
            <a:r>
              <a:rPr lang="pl-PL" sz="1400" smtClean="0"/>
              <a:t>depresji</a:t>
            </a:r>
          </a:p>
          <a:p>
            <a:pPr lvl="1">
              <a:lnSpc>
                <a:spcPct val="80000"/>
              </a:lnSpc>
            </a:pPr>
            <a:r>
              <a:rPr lang="pl-PL" sz="1400" smtClean="0"/>
              <a:t>apatii</a:t>
            </a:r>
          </a:p>
          <a:p>
            <a:pPr lvl="1">
              <a:lnSpc>
                <a:spcPct val="80000"/>
              </a:lnSpc>
            </a:pPr>
            <a:r>
              <a:rPr lang="pl-PL" sz="1400" smtClean="0"/>
              <a:t>melancholii</a:t>
            </a:r>
          </a:p>
          <a:p>
            <a:pPr lvl="1">
              <a:lnSpc>
                <a:spcPct val="80000"/>
              </a:lnSpc>
            </a:pPr>
            <a:r>
              <a:rPr lang="pl-PL" sz="1400" smtClean="0"/>
              <a:t>smutku</a:t>
            </a:r>
          </a:p>
          <a:p>
            <a:pPr lvl="1">
              <a:lnSpc>
                <a:spcPct val="80000"/>
              </a:lnSpc>
            </a:pPr>
            <a:r>
              <a:rPr lang="pl-PL" sz="1400" smtClean="0"/>
              <a:t>agresji</a:t>
            </a:r>
          </a:p>
          <a:p>
            <a:pPr>
              <a:lnSpc>
                <a:spcPct val="80000"/>
              </a:lnSpc>
            </a:pPr>
            <a:r>
              <a:rPr lang="pl-PL" sz="1600" smtClean="0"/>
              <a:t>nieumotywowane wahania nastroju</a:t>
            </a:r>
          </a:p>
          <a:p>
            <a:pPr>
              <a:lnSpc>
                <a:spcPct val="80000"/>
              </a:lnSpc>
            </a:pPr>
            <a:r>
              <a:rPr lang="pl-PL" sz="1600" smtClean="0"/>
              <a:t>zahamowanie psychoruchowe</a:t>
            </a:r>
          </a:p>
          <a:p>
            <a:pPr>
              <a:lnSpc>
                <a:spcPct val="80000"/>
              </a:lnSpc>
            </a:pPr>
            <a:r>
              <a:rPr lang="pl-PL" sz="1600" smtClean="0"/>
              <a:t>pobudzenie ruchowe</a:t>
            </a:r>
          </a:p>
          <a:p>
            <a:pPr>
              <a:lnSpc>
                <a:spcPct val="80000"/>
              </a:lnSpc>
            </a:pPr>
            <a:r>
              <a:rPr lang="pl-PL" sz="1600" smtClean="0"/>
              <a:t>nieadekwatne do bodźców reakcje ochronne i obronne</a:t>
            </a:r>
          </a:p>
        </p:txBody>
      </p:sp>
      <p:pic>
        <p:nvPicPr>
          <p:cNvPr id="15365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15362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274638"/>
            <a:ext cx="8713787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3600" b="1" smtClean="0"/>
              <a:t>Zachowanie dzieci upośledzonych umysłowo charakteryzuje się;</a:t>
            </a:r>
            <a:endParaRPr lang="pl-PL" sz="3600" smtClean="0"/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04900" y="1989138"/>
            <a:ext cx="7283450" cy="2879725"/>
          </a:xfrm>
        </p:spPr>
        <p:txBody>
          <a:bodyPr/>
          <a:lstStyle/>
          <a:p>
            <a:r>
              <a:rPr lang="pl-PL" sz="2400" smtClean="0"/>
              <a:t>impulsywnością,</a:t>
            </a:r>
          </a:p>
          <a:p>
            <a:r>
              <a:rPr lang="pl-PL" sz="2400" smtClean="0"/>
              <a:t>brakiem przemyślenia,</a:t>
            </a:r>
          </a:p>
          <a:p>
            <a:r>
              <a:rPr lang="pl-PL" sz="2400" smtClean="0"/>
              <a:t>brakiem konsekwencji,</a:t>
            </a:r>
          </a:p>
          <a:p>
            <a:r>
              <a:rPr lang="pl-PL" sz="2400" smtClean="0"/>
              <a:t>brakiem przewidywania,</a:t>
            </a:r>
          </a:p>
          <a:p>
            <a:r>
              <a:rPr lang="pl-PL" sz="2400" smtClean="0"/>
              <a:t>Sposób działanie i reagowania zależy przede wszystkim od temperamentu.</a:t>
            </a:r>
          </a:p>
        </p:txBody>
      </p:sp>
      <p:pic>
        <p:nvPicPr>
          <p:cNvPr id="16389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16386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274638"/>
            <a:ext cx="8713787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3600" b="1" smtClean="0"/>
              <a:t>Rodzina dziecka z upośledzeniem umysłowym</a:t>
            </a:r>
            <a:r>
              <a:rPr lang="pl-PL" sz="3600" smtClean="0"/>
              <a:t> 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62025" y="1989138"/>
            <a:ext cx="7210425" cy="3167062"/>
          </a:xfrm>
        </p:spPr>
        <p:txBody>
          <a:bodyPr/>
          <a:lstStyle/>
          <a:p>
            <a:r>
              <a:rPr lang="pl-PL" sz="2800" smtClean="0"/>
              <a:t>potrzeba akceptacji przez rodziców</a:t>
            </a:r>
          </a:p>
          <a:p>
            <a:r>
              <a:rPr lang="pl-PL" sz="2800" smtClean="0"/>
              <a:t>potrzeba uznania mimo inności dziecka</a:t>
            </a:r>
          </a:p>
          <a:p>
            <a:r>
              <a:rPr lang="pl-PL" sz="2800" smtClean="0"/>
              <a:t>potrzeba kontaktów z innymi dziećmi</a:t>
            </a:r>
          </a:p>
          <a:p>
            <a:r>
              <a:rPr lang="pl-PL" sz="2800" smtClean="0"/>
              <a:t>potrzeba opieki i pomocy a równocześnie zapewnienie samodzielności </a:t>
            </a:r>
          </a:p>
        </p:txBody>
      </p:sp>
      <p:pic>
        <p:nvPicPr>
          <p:cNvPr id="17413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17410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274638"/>
            <a:ext cx="8713787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3600" b="1" smtClean="0"/>
              <a:t>Problemy wychowawcze dzieci upośledzonych umysłowo</a:t>
            </a:r>
            <a:endParaRPr lang="pl-PL" sz="3600" smtClean="0"/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16113"/>
            <a:ext cx="8229600" cy="3384550"/>
          </a:xfrm>
        </p:spPr>
        <p:txBody>
          <a:bodyPr/>
          <a:lstStyle/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pl-PL" sz="2400" smtClean="0"/>
              <a:t>Istotną cechą wychowania – według założeń strategii humanistycznej – jest traktowanie wychowanka jako jednostkę autonomiczną, niepowtarzalną i zasługującą na szacunek bez stawiania wstępnych warunków. Dzięki temu zapewnia się większą niezależność, zawierza się pozytywnym i twórczym możliwościom dziecka; daje się mu do zrozumienia, że samo jest w stanie poradzić w szkole sobie z powstałymi problemami; metody lub techniki wychowawcze uważa się za sprawę drugorzędną. </a:t>
            </a:r>
            <a:br>
              <a:rPr lang="pl-PL" sz="2400" smtClean="0"/>
            </a:br>
            <a:r>
              <a:rPr lang="pl-PL" sz="2400" smtClean="0"/>
              <a:t/>
            </a:r>
            <a:br>
              <a:rPr lang="pl-PL" sz="2400" smtClean="0"/>
            </a:br>
            <a:endParaRPr lang="pl-PL" sz="2400" smtClean="0"/>
          </a:p>
        </p:txBody>
      </p:sp>
      <p:pic>
        <p:nvPicPr>
          <p:cNvPr id="18437" name="Picture 4" descr="lo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575" y="5927725"/>
            <a:ext cx="7056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Text Box 5"/>
          <p:cNvSpPr txBox="1">
            <a:spLocks noChangeArrowheads="1"/>
          </p:cNvSpPr>
          <p:nvPr/>
        </p:nvSpPr>
        <p:spPr bwMode="auto">
          <a:xfrm>
            <a:off x="0" y="5445125"/>
            <a:ext cx="9144000" cy="366713"/>
          </a:xfrm>
          <a:prstGeom prst="rect">
            <a:avLst/>
          </a:prstGeom>
          <a:solidFill>
            <a:srgbClr val="F37E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>
              <a:latin typeface="Calibri" pitchFamily="34" charset="0"/>
            </a:endParaRPr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900113" y="5526088"/>
          <a:ext cx="7272337" cy="206375"/>
        </p:xfrm>
        <a:graphic>
          <a:graphicData uri="http://schemas.openxmlformats.org/presentationml/2006/ole">
            <p:oleObj spid="_x0000_s18434" name="CorelDRAW" r:id="rId4" imgW="5116068" imgH="19751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1075</Words>
  <Application>Microsoft Office PowerPoint</Application>
  <PresentationFormat>Pokaz na ekranie (4:3)</PresentationFormat>
  <Paragraphs>129</Paragraphs>
  <Slides>18</Slides>
  <Notes>0</Notes>
  <HiddenSlides>0</HiddenSlides>
  <MMClips>0</MMClips>
  <ScaleCrop>false</ScaleCrop>
  <HeadingPairs>
    <vt:vector size="8" baseType="variant">
      <vt:variant>
        <vt:lpstr>Używane czcionki</vt:lpstr>
      </vt:variant>
      <vt:variant>
        <vt:i4>2</vt:i4>
      </vt:variant>
      <vt:variant>
        <vt:lpstr>Szablon projektu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2" baseType="lpstr">
      <vt:lpstr>Calibri</vt:lpstr>
      <vt:lpstr>Arial</vt:lpstr>
      <vt:lpstr>Motyw pakietu Office</vt:lpstr>
      <vt:lpstr>CorelDRAW</vt:lpstr>
      <vt:lpstr>Slajd 1</vt:lpstr>
      <vt:lpstr>Upośledzenie umysłowe - definicja</vt:lpstr>
      <vt:lpstr>Wyróżnia się dwa główne aspekty upośledzenia umysłowego</vt:lpstr>
      <vt:lpstr>Upośledzenie umysłowe - definicja </vt:lpstr>
      <vt:lpstr>Slajd 5</vt:lpstr>
      <vt:lpstr>Slajd 6</vt:lpstr>
      <vt:lpstr>Charakterystyka upośledzenia umysłowego</vt:lpstr>
      <vt:lpstr>Klasyfikacje upośledzenia umysłowego w oparciu o Skalę Inteligencji Wechslera</vt:lpstr>
      <vt:lpstr>Rozpowszechnienie upośledzenia umysłowego</vt:lpstr>
      <vt:lpstr>Etiologia upośledzenia umysłowego </vt:lpstr>
      <vt:lpstr>Czynniki powodujące upośledzenie umysłowe</vt:lpstr>
      <vt:lpstr>W diagnostyce upośledzenia umysłowego istnieją dwa podejścia:</vt:lpstr>
      <vt:lpstr>Slajd 13</vt:lpstr>
      <vt:lpstr>Problemy emocjonalne dzieci z upośledzeniem umysłowym</vt:lpstr>
      <vt:lpstr>Zaburzenia emocjonalne występujących u dzieci upośledzonych umysłowo;</vt:lpstr>
      <vt:lpstr>Zachowanie dzieci upośledzonych umysłowo charakteryzuje się;</vt:lpstr>
      <vt:lpstr>Rodzina dziecka z upośledzeniem umysłowym </vt:lpstr>
      <vt:lpstr>Problemy wychowawcze dzieci upośledzonych umysłowo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Gość</dc:creator>
  <cp:lastModifiedBy>anonim</cp:lastModifiedBy>
  <cp:revision>2</cp:revision>
  <dcterms:created xsi:type="dcterms:W3CDTF">2012-07-05T16:47:31Z</dcterms:created>
  <dcterms:modified xsi:type="dcterms:W3CDTF">2012-07-10T12:56:57Z</dcterms:modified>
</cp:coreProperties>
</file>